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46" r:id="rId2"/>
    <p:sldId id="347" r:id="rId3"/>
    <p:sldId id="352" r:id="rId4"/>
    <p:sldId id="348" r:id="rId5"/>
    <p:sldId id="353" r:id="rId6"/>
    <p:sldId id="354" r:id="rId7"/>
    <p:sldId id="355" r:id="rId8"/>
    <p:sldId id="356" r:id="rId9"/>
    <p:sldId id="357" r:id="rId10"/>
    <p:sldId id="358" r:id="rId11"/>
    <p:sldId id="362" r:id="rId12"/>
    <p:sldId id="359" r:id="rId13"/>
    <p:sldId id="364" r:id="rId14"/>
    <p:sldId id="366" r:id="rId15"/>
    <p:sldId id="367" r:id="rId16"/>
    <p:sldId id="369" r:id="rId17"/>
    <p:sldId id="368" r:id="rId18"/>
    <p:sldId id="370" r:id="rId19"/>
    <p:sldId id="374" r:id="rId20"/>
    <p:sldId id="372" r:id="rId21"/>
    <p:sldId id="377" r:id="rId22"/>
    <p:sldId id="378" r:id="rId23"/>
    <p:sldId id="379" r:id="rId24"/>
    <p:sldId id="380" r:id="rId25"/>
    <p:sldId id="382" r:id="rId26"/>
    <p:sldId id="361" r:id="rId27"/>
    <p:sldId id="383" r:id="rId28"/>
    <p:sldId id="387" r:id="rId29"/>
    <p:sldId id="384" r:id="rId30"/>
    <p:sldId id="385" r:id="rId31"/>
    <p:sldId id="386" r:id="rId32"/>
    <p:sldId id="388" r:id="rId33"/>
    <p:sldId id="38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가 태권" initials="가태" lastIdx="1" clrIdx="0">
    <p:extLst>
      <p:ext uri="{19B8F6BF-5375-455C-9EA6-DF929625EA0E}">
        <p15:presenceInfo xmlns:p15="http://schemas.microsoft.com/office/powerpoint/2012/main" userId="63f9b9ea787e02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4F"/>
    <a:srgbClr val="2E75B6"/>
    <a:srgbClr val="5482D4"/>
    <a:srgbClr val="FFFFFF"/>
    <a:srgbClr val="D97772"/>
    <a:srgbClr val="E4A19E"/>
    <a:srgbClr val="000000"/>
    <a:srgbClr val="233C7B"/>
    <a:srgbClr val="92D050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24" autoAdjust="0"/>
    <p:restoredTop sz="77765" autoAdjust="0"/>
  </p:normalViewPr>
  <p:slideViewPr>
    <p:cSldViewPr snapToGrid="0" snapToObjects="1">
      <p:cViewPr varScale="1">
        <p:scale>
          <a:sx n="111" d="100"/>
          <a:sy n="111" d="100"/>
        </p:scale>
        <p:origin x="366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98C21-E635-CC49-8584-7CCA16EC2233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591EC-CCA3-A542-B3E9-042ACB635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92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8A55-D41D-6047-A590-25638D39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AA132-133C-9F48-94F1-09ACBCC0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D3F86-7CD7-E74A-A0A8-050E29C6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2F2D-5C3E-C947-8154-6A832B5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740F9-C5D1-C74B-ABA2-EF48328C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B5D58-5CDA-BC41-AB1A-D77CB55327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D1F1B-AF42-164D-9459-4F25360D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9A9A7-BFF5-4443-9650-649253ACD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96386-D027-064B-B257-D0062CCC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FE47-2882-C843-A095-F24D57F3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1D768-E8DE-AB45-BC9D-CA0D9144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2C7B1-1268-444D-ADA6-0B3E62D0F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F5687-B5B9-C649-93EC-5F5A05BEA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1C9FE-B873-F947-AA76-654AD880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F3E6-2550-3744-8084-BAAC57E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0DE30-E14F-B94E-9A72-9CFF5D66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08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E8B-A886-3D4A-A74E-2F5D3BEB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7" y="-55204"/>
            <a:ext cx="9587458" cy="960508"/>
          </a:xfrm>
        </p:spPr>
        <p:txBody>
          <a:bodyPr>
            <a:normAutofit/>
          </a:bodyPr>
          <a:lstStyle>
            <a:lvl1pPr>
              <a:defRPr sz="2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F0D63-A56D-5F4A-A8A4-E678FCB1F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4622" y="1758714"/>
            <a:ext cx="10515600" cy="435133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  <a:lvl2pPr marL="800100" indent="-342900">
              <a:buFont typeface="Wingdings" panose="05000000000000000000" pitchFamily="2" charset="2"/>
              <a:buChar char="ü"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두 번째 수준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세 번째 수준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D7F52-3EA9-C44A-9F96-B1FC9608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CDBFF-F35A-E24F-9439-D08E542E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62D1-40A2-8D4D-890E-27C4CC66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AA5E9C4-1BFD-5C4B-AD38-302083D04B0D}"/>
              </a:ext>
            </a:extLst>
          </p:cNvPr>
          <p:cNvCxnSpPr>
            <a:cxnSpLocks/>
          </p:cNvCxnSpPr>
          <p:nvPr userDrawn="1"/>
        </p:nvCxnSpPr>
        <p:spPr>
          <a:xfrm>
            <a:off x="0" y="7901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A4CFA5-6EBA-595A-C73D-8C06818A55E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64622" y="1151602"/>
            <a:ext cx="10515600" cy="3608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457200" indent="0">
              <a:buFont typeface="Wingdings" panose="05000000000000000000" pitchFamily="2" charset="2"/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소제목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EEF7-3931-8E44-B5DD-F8CFC099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C07AB-B771-BC45-A508-DEBD9480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EDEAD-3BD3-6D4F-A0F4-F136D003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595CE-5745-E942-9128-A014F589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E5B72-D7A2-E849-955E-FE0BF2E6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0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7449-205B-2C42-8801-0A089B5A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504DC-3580-8E48-BF47-49CDB94AA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9C5EC-8F73-C64D-8F3F-FDAE3125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9B815-8110-054C-8ED6-00DEA7CD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2D33E-5ECE-8246-B644-62762880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15C489-3808-D540-9938-587121D2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77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D178-6BFC-F54E-AF72-6445FE3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E5EAC-9BBE-D948-BB5E-0951F82B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77220-38B3-6543-AF4A-D9410F1E6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46BA8-C5E3-244E-81CF-F8BCDD9EB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3BC0CC-63C2-8E4F-8D8B-9BD36BB6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DD650-C7F2-264D-A035-9C4F6C8D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1044C-E307-254B-B393-8A6A15E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39C1C3-52C7-0D43-8932-5D85C852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44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AFD54-C264-F14D-A3E9-417117FB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3E78-5412-2541-81A1-55F0EFA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2F6B6D-8A22-6D4D-BC5E-3B47CA7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D1262-504A-394E-8B65-5AE130C8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24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7CE46C-F8B4-CA41-B229-721F8142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DAA624-3905-CD49-919D-C4DC3BD0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1EE56-66CA-1348-A690-4F7FFDC2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62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826-AD9D-7941-B12A-96F23315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87D9-5EA0-F44E-9640-35F1F110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C86CC-49CC-544F-82BC-7B4DF31D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26FB5-933B-694E-884C-2F5F557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1A69A-8015-3E4F-851F-2DE3C466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8882-AFF4-B743-AE46-2D390EB5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01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145EF-2F9B-894D-AF30-471D196D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A2EE1A-A7A8-564F-B557-255F3C910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8C8AF-2FED-3749-9CAC-69B81AB9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2883B-592A-824A-8221-D12C2A76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86897-FB95-F148-A399-6FD9618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0F08D-B24E-694E-A82F-4AE18D6A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43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B671B-5B85-6145-8B50-123B395E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E76A1-C7BA-3B40-AC02-F74F25872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0B7A9-74BB-1F49-8466-3781818EA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219A-6123-3441-8507-4B5844034668}" type="datetimeFigureOut">
              <a:rPr kumimoji="1" lang="ko-KR" altLang="en-US" smtClean="0"/>
              <a:t>2024-07-29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FEF0-7780-204A-9105-6C3AC2DC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E6A1C-3E8D-1949-8A1A-6A15ED65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EBB14-2CC6-C44F-9C67-2295EE3CED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6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7F16-06DA-C037-E007-7AF87286D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Robots 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059FA2-E188-5503-30F9-82D9FCAEA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Taekwon Ga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75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19075C-66B2-9123-BA5A-A6E24F4D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12" y="1558018"/>
            <a:ext cx="9555010" cy="5009976"/>
          </a:xfrm>
          <a:prstGeom prst="rect">
            <a:avLst/>
          </a:prstGeom>
        </p:spPr>
      </p:pic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664B93F-8461-3B06-95EA-69F21E78E069}"/>
              </a:ext>
            </a:extLst>
          </p:cNvPr>
          <p:cNvSpPr txBox="1">
            <a:spLocks/>
          </p:cNvSpPr>
          <p:nvPr/>
        </p:nvSpPr>
        <p:spPr>
          <a:xfrm>
            <a:off x="264622" y="1051254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Perception</a:t>
            </a:r>
            <a:endParaRPr lang="ko-KR" altLang="en-US" b="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5A38AA-7D7E-1968-1B72-E944E0CF9E16}"/>
              </a:ext>
            </a:extLst>
          </p:cNvPr>
          <p:cNvSpPr/>
          <p:nvPr/>
        </p:nvSpPr>
        <p:spPr>
          <a:xfrm>
            <a:off x="2213972" y="3363101"/>
            <a:ext cx="1978466" cy="2425223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6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664B93F-8461-3B06-95EA-69F21E78E069}"/>
              </a:ext>
            </a:extLst>
          </p:cNvPr>
          <p:cNvSpPr txBox="1">
            <a:spLocks/>
          </p:cNvSpPr>
          <p:nvPr/>
        </p:nvSpPr>
        <p:spPr>
          <a:xfrm>
            <a:off x="264622" y="1051254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Sensors for Perception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6127D4-E0E0-A8F7-32E2-8C474A1D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07" y="1672896"/>
            <a:ext cx="4419600" cy="413385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397110-BA35-9372-49F8-F10B2F769736}"/>
              </a:ext>
            </a:extLst>
          </p:cNvPr>
          <p:cNvSpPr txBox="1">
            <a:spLocks/>
          </p:cNvSpPr>
          <p:nvPr/>
        </p:nvSpPr>
        <p:spPr>
          <a:xfrm>
            <a:off x="264622" y="1597719"/>
            <a:ext cx="7020385" cy="4923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Tactile sensors or bumpers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Detection of physical contact, security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GPS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Global localization and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Inertial Measurement Unit (IMU)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Orientation and acceleration of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Wheel encoders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Local motion estimation (odometry)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Laser scanners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Obstacle avoidance, motion estimation, scene interpretation (road detection, pedestrians)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/>
              <a:t>Cameras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Texture information, motion estimation, scene interpretation</a:t>
            </a:r>
            <a:endParaRPr lang="ko-KR" altLang="en-US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30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19075C-66B2-9123-BA5A-A6E24F4D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12" y="1558018"/>
            <a:ext cx="9555010" cy="50099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5A38AA-7D7E-1968-1B72-E944E0CF9E16}"/>
              </a:ext>
            </a:extLst>
          </p:cNvPr>
          <p:cNvSpPr/>
          <p:nvPr/>
        </p:nvSpPr>
        <p:spPr>
          <a:xfrm>
            <a:off x="1352092" y="1543487"/>
            <a:ext cx="5393765" cy="1885513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01D382BD-849B-F994-B71B-CB5623C351EB}"/>
              </a:ext>
            </a:extLst>
          </p:cNvPr>
          <p:cNvSpPr txBox="1">
            <a:spLocks/>
          </p:cNvSpPr>
          <p:nvPr/>
        </p:nvSpPr>
        <p:spPr>
          <a:xfrm>
            <a:off x="264622" y="1051254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Localization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03432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Localization</a:t>
            </a:r>
            <a:endParaRPr lang="ko-KR" altLang="en-US" b="0" dirty="0"/>
          </a:p>
          <a:p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2BF8FA88-59C0-F17F-9E1D-AAF37F561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22" y="1758714"/>
            <a:ext cx="6800412" cy="4351338"/>
          </a:xfrm>
        </p:spPr>
        <p:txBody>
          <a:bodyPr/>
          <a:lstStyle/>
          <a:p>
            <a:r>
              <a:rPr lang="en-US" altLang="ko-KR" dirty="0"/>
              <a:t>Map-based localization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The robot estimates its position using perceived information and a map 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The map </a:t>
            </a:r>
          </a:p>
          <a:p>
            <a:pPr lvl="2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might be known (</a:t>
            </a: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localization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</a:p>
          <a:p>
            <a:pPr lvl="2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might be built in parallel (</a:t>
            </a: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simultaneous localization and mapping – SLAM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</a:p>
          <a:p>
            <a:pPr lvl="2"/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dirty="0"/>
              <a:t>Challenges 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Measurements and the map are inherently error prone 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Thus, the robot has to deal with uncertain information </a:t>
            </a:r>
          </a:p>
          <a:p>
            <a:pPr marL="1028700" lvl="3"/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→ Probabilistic map-based localization</a:t>
            </a:r>
          </a:p>
          <a:p>
            <a:pPr marL="457200" lvl="1" indent="0">
              <a:buNone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  <a:p>
            <a:r>
              <a:rPr lang="en-US" altLang="ko-KR" dirty="0"/>
              <a:t>Approach 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The robot estimates the belief state about its position through an </a:t>
            </a:r>
            <a:r>
              <a:rPr lang="en-US" altLang="ko-KR" sz="1600" b="1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SEE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and </a:t>
            </a:r>
            <a:r>
              <a:rPr lang="en-US" altLang="ko-KR" sz="1600" b="1" dirty="0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ACT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cycle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EB2F0-5B97-C109-BF7E-5FFE2437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65" y="2616686"/>
            <a:ext cx="5118213" cy="2635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1A5CB-68EF-5345-C4E7-CAC97E95AE9F}"/>
              </a:ext>
            </a:extLst>
          </p:cNvPr>
          <p:cNvSpPr txBox="1"/>
          <p:nvPr/>
        </p:nvSpPr>
        <p:spPr>
          <a:xfrm>
            <a:off x="7863147" y="5067414"/>
            <a:ext cx="34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scan matching process of SLAM</a:t>
            </a:r>
            <a:endParaRPr lang="ko-KR" altLang="en-US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7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Localization : the estimation cycle (ACT-SEE)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840AB-F3F6-B14E-7170-6D684BA5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0" y="1674190"/>
            <a:ext cx="7746479" cy="506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8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Localization : the estimation cycle (ACT-SEE)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B117AD-1311-957B-7718-E92F14CC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2415"/>
            <a:ext cx="4045206" cy="4791040"/>
          </a:xfrm>
          <a:prstGeom prst="rect">
            <a:avLst/>
          </a:prstGeom>
        </p:spPr>
      </p:pic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76DC77B4-9994-B137-7712-A6AAA3DA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6" y="2116019"/>
            <a:ext cx="6800412" cy="4351338"/>
          </a:xfrm>
        </p:spPr>
        <p:txBody>
          <a:bodyPr/>
          <a:lstStyle/>
          <a:p>
            <a:r>
              <a:rPr lang="en-US" altLang="ko-KR" b="1" dirty="0">
                <a:solidFill>
                  <a:srgbClr val="D97772"/>
                </a:solidFill>
              </a:rPr>
              <a:t>SEE</a:t>
            </a:r>
            <a:r>
              <a:rPr lang="en-US" altLang="ko-KR" dirty="0">
                <a:solidFill>
                  <a:srgbClr val="D97772"/>
                </a:solidFill>
              </a:rPr>
              <a:t>: The robot queries its sensors</a:t>
            </a:r>
          </a:p>
          <a:p>
            <a:pPr marL="514350" lvl="1" indent="0">
              <a:buNone/>
            </a:pPr>
            <a:r>
              <a:rPr lang="en-US" altLang="ko-KR" sz="1600" dirty="0">
                <a:solidFill>
                  <a:srgbClr val="D9777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→ finds itself next to a pillar</a:t>
            </a:r>
          </a:p>
          <a:p>
            <a:pPr marL="514350" lvl="1" indent="0">
              <a:buNone/>
            </a:pPr>
            <a:endParaRPr lang="en-US" altLang="ko-KR" sz="1600" dirty="0">
              <a:solidFill>
                <a:srgbClr val="D9777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514350" lvl="1" indent="0">
              <a:buNone/>
            </a:pPr>
            <a:endParaRPr lang="en-US" altLang="ko-KR" sz="1600" dirty="0">
              <a:solidFill>
                <a:srgbClr val="D9777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b="1" dirty="0">
                <a:solidFill>
                  <a:srgbClr val="5482D4"/>
                </a:solidFill>
              </a:rPr>
              <a:t>ACT</a:t>
            </a:r>
            <a:r>
              <a:rPr lang="en-US" altLang="ko-KR" dirty="0">
                <a:solidFill>
                  <a:srgbClr val="5482D4"/>
                </a:solidFill>
              </a:rPr>
              <a:t>: Robot moves one meter forward</a:t>
            </a:r>
          </a:p>
          <a:p>
            <a:pPr lvl="1"/>
            <a:r>
              <a:rPr lang="en-US" altLang="ko-KR" sz="1600" dirty="0">
                <a:solidFill>
                  <a:srgbClr val="5482D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motion estimated by wheel encoders</a:t>
            </a:r>
          </a:p>
          <a:p>
            <a:pPr lvl="1"/>
            <a:r>
              <a:rPr lang="en-US" altLang="ko-KR" sz="1600" dirty="0">
                <a:solidFill>
                  <a:srgbClr val="5482D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accumulation of uncertainty</a:t>
            </a:r>
          </a:p>
          <a:p>
            <a:pPr lvl="1"/>
            <a:endParaRPr lang="en-US" altLang="ko-KR" sz="1600" dirty="0">
              <a:solidFill>
                <a:srgbClr val="5482D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lvl="1"/>
            <a:endParaRPr lang="en-US" altLang="ko-KR" sz="1600" dirty="0">
              <a:solidFill>
                <a:srgbClr val="5482D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b="1" dirty="0">
                <a:solidFill>
                  <a:srgbClr val="D97772"/>
                </a:solidFill>
              </a:rPr>
              <a:t>SEE</a:t>
            </a:r>
            <a:r>
              <a:rPr lang="en-US" altLang="ko-KR" dirty="0">
                <a:solidFill>
                  <a:srgbClr val="D97772"/>
                </a:solidFill>
              </a:rPr>
              <a:t>: The robot queries its sensors again </a:t>
            </a:r>
          </a:p>
          <a:p>
            <a:pPr marL="514350" lvl="1" indent="0">
              <a:buNone/>
            </a:pPr>
            <a:r>
              <a:rPr lang="en-US" altLang="ko-KR" dirty="0">
                <a:solidFill>
                  <a:srgbClr val="D97772"/>
                </a:solidFill>
              </a:rPr>
              <a:t>→ finds itself next to a pillar</a:t>
            </a:r>
          </a:p>
          <a:p>
            <a:pPr marL="514350" lvl="1" indent="0">
              <a:buNone/>
            </a:pPr>
            <a:endParaRPr lang="en-US" altLang="ko-KR" dirty="0">
              <a:solidFill>
                <a:srgbClr val="D97772"/>
              </a:solidFill>
            </a:endParaRPr>
          </a:p>
          <a:p>
            <a:r>
              <a:rPr lang="en-US" altLang="ko-KR" dirty="0">
                <a:solidFill>
                  <a:srgbClr val="00AF4F"/>
                </a:solidFill>
              </a:rPr>
              <a:t>Belief update (information fusion)</a:t>
            </a:r>
            <a:endParaRPr lang="ko-KR" altLang="en-US" sz="1600" dirty="0">
              <a:solidFill>
                <a:srgbClr val="00A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8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Bayes Filter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13">
                <a:extLst>
                  <a:ext uri="{FF2B5EF4-FFF2-40B4-BE49-F238E27FC236}">
                    <a16:creationId xmlns:a16="http://schemas.microsoft.com/office/drawing/2014/main" id="{76DC77B4-9994-B137-7712-A6AAA3DAC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656" y="1506336"/>
                <a:ext cx="10308566" cy="4351338"/>
              </a:xfrm>
            </p:spPr>
            <p:txBody>
              <a:bodyPr/>
              <a:lstStyle/>
              <a:p>
                <a:pPr marL="514350" lvl="1" indent="0">
                  <a:buNone/>
                </a:pPr>
                <a:endParaRPr lang="en-US" altLang="ko-KR" sz="1600" dirty="0">
                  <a:solidFill>
                    <a:srgbClr val="D9777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r>
                  <a:rPr lang="en-US" altLang="ko-KR" b="1" dirty="0">
                    <a:solidFill>
                      <a:srgbClr val="5482D4"/>
                    </a:solidFill>
                  </a:rPr>
                  <a:t>ACT(motion model)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: probabilistic estimation of the robot’s new belief state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𝑏𝑒𝑙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based on the previous location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bel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and the probabilistic motion model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with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(control input).</a:t>
                </a:r>
                <a:endParaRPr lang="ko-KR" altLang="en-US" sz="1600" dirty="0">
                  <a:solidFill>
                    <a:srgbClr val="00AF4F"/>
                  </a:solidFill>
                </a:endParaRPr>
              </a:p>
            </p:txBody>
          </p:sp>
        </mc:Choice>
        <mc:Fallback xmlns="">
          <p:sp>
            <p:nvSpPr>
              <p:cNvPr id="3" name="내용 개체 틀 13">
                <a:extLst>
                  <a:ext uri="{FF2B5EF4-FFF2-40B4-BE49-F238E27FC236}">
                    <a16:creationId xmlns:a16="http://schemas.microsoft.com/office/drawing/2014/main" id="{76DC77B4-9994-B137-7712-A6AAA3DAC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56" y="1506336"/>
                <a:ext cx="10308566" cy="4351338"/>
              </a:xfrm>
              <a:blipFill>
                <a:blip r:embed="rId2"/>
                <a:stretch>
                  <a:fillRect l="-355" r="-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9BC829B-A351-121D-F83E-C0EF5202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4" y="2726036"/>
            <a:ext cx="5918878" cy="1085985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13F6C29-0657-1F32-685C-ADC0F4F6C5D4}"/>
              </a:ext>
            </a:extLst>
          </p:cNvPr>
          <p:cNvSpPr txBox="1">
            <a:spLocks/>
          </p:cNvSpPr>
          <p:nvPr/>
        </p:nvSpPr>
        <p:spPr>
          <a:xfrm>
            <a:off x="368139" y="4166755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T</a:t>
            </a:r>
            <a:r>
              <a:rPr lang="en-US" altLang="ko-KR" dirty="0"/>
              <a:t>heorem of total probability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AD6C70-62CA-F7EB-0C29-F319C5D91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94" y="4882303"/>
            <a:ext cx="4409255" cy="11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3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Bayes Filter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13">
                <a:extLst>
                  <a:ext uri="{FF2B5EF4-FFF2-40B4-BE49-F238E27FC236}">
                    <a16:creationId xmlns:a16="http://schemas.microsoft.com/office/drawing/2014/main" id="{76DC77B4-9994-B137-7712-A6AAA3DAC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656" y="1506336"/>
                <a:ext cx="10308566" cy="4351338"/>
              </a:xfrm>
            </p:spPr>
            <p:txBody>
              <a:bodyPr/>
              <a:lstStyle/>
              <a:p>
                <a:pPr marL="514350" lvl="1" indent="0">
                  <a:buNone/>
                </a:pPr>
                <a:endParaRPr lang="en-US" altLang="ko-KR" sz="1600" dirty="0">
                  <a:solidFill>
                    <a:srgbClr val="D97772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r>
                  <a:rPr lang="en-US" altLang="ko-KR" b="1" dirty="0">
                    <a:solidFill>
                      <a:srgbClr val="D97772"/>
                    </a:solidFill>
                  </a:rPr>
                  <a:t>SEE(observation model) </a:t>
                </a:r>
                <a:r>
                  <a:rPr lang="en-US" altLang="ko-KR" dirty="0"/>
                  <a:t>: probabilistic estimation of the robot’s new belief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bel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as a function of its measurement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and its former belief state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𝑏𝑒𝑙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AF4F"/>
                    </a:solidFill>
                  </a:rPr>
                  <a:t>.</a:t>
                </a:r>
                <a:endParaRPr lang="ko-KR" altLang="en-US" sz="1600" dirty="0">
                  <a:solidFill>
                    <a:srgbClr val="00AF4F"/>
                  </a:solidFill>
                </a:endParaRPr>
              </a:p>
            </p:txBody>
          </p:sp>
        </mc:Choice>
        <mc:Fallback xmlns="">
          <p:sp>
            <p:nvSpPr>
              <p:cNvPr id="3" name="내용 개체 틀 13">
                <a:extLst>
                  <a:ext uri="{FF2B5EF4-FFF2-40B4-BE49-F238E27FC236}">
                    <a16:creationId xmlns:a16="http://schemas.microsoft.com/office/drawing/2014/main" id="{76DC77B4-9994-B137-7712-A6AAA3DAC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56" y="1506336"/>
                <a:ext cx="10308566" cy="4351338"/>
              </a:xfrm>
              <a:blipFill>
                <a:blip r:embed="rId2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13F6C29-0657-1F32-685C-ADC0F4F6C5D4}"/>
              </a:ext>
            </a:extLst>
          </p:cNvPr>
          <p:cNvSpPr txBox="1">
            <a:spLocks/>
          </p:cNvSpPr>
          <p:nvPr/>
        </p:nvSpPr>
        <p:spPr>
          <a:xfrm>
            <a:off x="368139" y="4166755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T</a:t>
            </a:r>
            <a:r>
              <a:rPr lang="en-US" altLang="ko-KR" dirty="0"/>
              <a:t>he Bayes rule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C04C79-16B6-8023-209D-695D3E59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6" y="2864848"/>
            <a:ext cx="3539627" cy="5549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4D53BB-A3EA-2EBB-D118-CD6289197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2" y="4996984"/>
            <a:ext cx="6006781" cy="3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Bayes Filter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76DC77B4-9994-B137-7712-A6AAA3DA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39" y="1678864"/>
            <a:ext cx="10308566" cy="4351338"/>
          </a:xfrm>
        </p:spPr>
        <p:txBody>
          <a:bodyPr/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Probability theory is widely and very successfully used for mobile robot localization.</a:t>
            </a:r>
            <a:endParaRPr lang="en-US" altLang="ko-KR" sz="1600" dirty="0"/>
          </a:p>
          <a:p>
            <a:r>
              <a:rPr lang="en-US" altLang="ko-KR" sz="1600" dirty="0"/>
              <a:t>There are many methods for probability-based localization that apply Bayes filters.</a:t>
            </a:r>
          </a:p>
          <a:p>
            <a:pPr lvl="1"/>
            <a:r>
              <a:rPr lang="en-US" altLang="ko-KR" sz="1600" dirty="0"/>
              <a:t>Kalman Filter (</a:t>
            </a:r>
            <a:r>
              <a:rPr lang="en-US" altLang="ko-KR" sz="1600" dirty="0" err="1"/>
              <a:t>KF</a:t>
            </a:r>
            <a:r>
              <a:rPr lang="en-US" altLang="ko-KR" sz="1600" dirty="0"/>
              <a:t>, EKF, </a:t>
            </a:r>
            <a:r>
              <a:rPr lang="en-US" altLang="ko-KR" sz="1600" dirty="0" err="1"/>
              <a:t>UKF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Particle Filter (MCL, </a:t>
            </a:r>
            <a:r>
              <a:rPr lang="en-US" altLang="ko-KR" sz="1600" dirty="0" err="1"/>
              <a:t>AMCL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Histogram Filter </a:t>
            </a:r>
          </a:p>
          <a:p>
            <a:pPr lvl="1"/>
            <a:r>
              <a:rPr lang="en-US" altLang="ko-KR" sz="1600" dirty="0" err="1"/>
              <a:t>FastSLAM</a:t>
            </a: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Further reading: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</a:t>
            </a: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Probabilistic Robotics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,” </a:t>
            </a:r>
            <a:r>
              <a:rPr lang="en-US" altLang="ko-KR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Thrun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Fox, </a:t>
            </a:r>
            <a:r>
              <a:rPr lang="en-US" altLang="ko-KR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Burgard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MIT Press, 2005.</a:t>
            </a:r>
          </a:p>
          <a:p>
            <a:pPr lvl="1"/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“Introduction to Autonomous Mobile Robots”, Siegwart, </a:t>
            </a:r>
            <a:r>
              <a:rPr lang="en-US" altLang="ko-KR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Nourbakhsh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en-US" altLang="ko-KR" sz="16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Scaramuzza</a:t>
            </a: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MIT Press 2011</a:t>
            </a:r>
          </a:p>
          <a:p>
            <a:pPr lvl="1"/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sz="1600" dirty="0"/>
          </a:p>
        </p:txBody>
      </p:sp>
      <p:sp>
        <p:nvSpPr>
          <p:cNvPr id="5" name="내용 개체 틀 13">
            <a:extLst>
              <a:ext uri="{FF2B5EF4-FFF2-40B4-BE49-F238E27FC236}">
                <a16:creationId xmlns:a16="http://schemas.microsoft.com/office/drawing/2014/main" id="{F58FA271-4B4F-0B72-6DD9-6DDFCAF46AFE}"/>
              </a:ext>
            </a:extLst>
          </p:cNvPr>
          <p:cNvSpPr txBox="1">
            <a:spLocks/>
          </p:cNvSpPr>
          <p:nvPr/>
        </p:nvSpPr>
        <p:spPr>
          <a:xfrm>
            <a:off x="368138" y="4817032"/>
            <a:ext cx="10412083" cy="72420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rgbClr val="FF0000"/>
                </a:solidFill>
              </a:rPr>
              <a:t>Exercise 1: </a:t>
            </a:r>
          </a:p>
          <a:p>
            <a:pPr marL="5143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Describe 3 Bayes filter-based localization methods with their features, advantages, and disadvantages</a:t>
            </a:r>
            <a:endParaRPr lang="ko-KR" altLang="en-US" sz="1600" dirty="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13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76DC77B4-9994-B137-7712-A6AAA3DA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5" y="1506336"/>
            <a:ext cx="5824229" cy="4351338"/>
          </a:xfrm>
        </p:spPr>
        <p:txBody>
          <a:bodyPr/>
          <a:lstStyle/>
          <a:p>
            <a:pPr marL="514350" lvl="1" indent="0">
              <a:buNone/>
            </a:pP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600" dirty="0"/>
              <a:t>The Kalman and Particle filters are algorithms that </a:t>
            </a:r>
            <a:r>
              <a:rPr lang="en-US" altLang="ko-KR" sz="1600" b="1" dirty="0"/>
              <a:t>recursively update an estimate of the state</a:t>
            </a:r>
            <a:r>
              <a:rPr lang="en-US" altLang="ko-KR" sz="1600" dirty="0"/>
              <a:t> and find the innovations driving a stochastic process given a sequence of observations. The Kalman filter accomplishes this goal by </a:t>
            </a:r>
            <a:r>
              <a:rPr lang="en-US" altLang="ko-KR" sz="1600" b="1" dirty="0"/>
              <a:t>linear projections</a:t>
            </a:r>
            <a:r>
              <a:rPr lang="en-US" altLang="ko-KR" sz="1600" dirty="0"/>
              <a:t>, while the Particle filter does so by a </a:t>
            </a:r>
            <a:r>
              <a:rPr lang="en-US" altLang="ko-KR" sz="1600" b="1" dirty="0"/>
              <a:t>sequential Monte Carlo method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/>
              <a:t>The Kalman filter relies on the linearity and normality assumptions. However, many models are non-linear and/or non-gaussian.</a:t>
            </a:r>
          </a:p>
          <a:p>
            <a:endParaRPr lang="en-US" altLang="ko-KR" sz="1600" dirty="0"/>
          </a:p>
          <a:p>
            <a:r>
              <a:rPr lang="en-US" altLang="ko-KR" sz="1600" dirty="0"/>
              <a:t>Unlike Kalman filter, particle filter can handle non-linear dynamics and non-Gaussian noise distributions</a:t>
            </a:r>
          </a:p>
          <a:p>
            <a:endParaRPr lang="ko-KR" altLang="en-US" sz="1600" dirty="0"/>
          </a:p>
        </p:txBody>
      </p:sp>
      <p:pic>
        <p:nvPicPr>
          <p:cNvPr id="7" name="그림 6" descr="스크린샷, 패턴, 라인이(가) 표시된 사진&#10;&#10;자동 생성된 설명">
            <a:extLst>
              <a:ext uri="{FF2B5EF4-FFF2-40B4-BE49-F238E27FC236}">
                <a16:creationId xmlns:a16="http://schemas.microsoft.com/office/drawing/2014/main" id="{7E1F6C4E-22F9-A550-7D3C-04BFF197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492" y="2175958"/>
            <a:ext cx="4518140" cy="30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4DB27C-0992-5CE8-1D8E-1029A6D5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am I ?           </a:t>
            </a:r>
          </a:p>
          <a:p>
            <a:r>
              <a:rPr lang="en-US" altLang="ko-KR" dirty="0"/>
              <a:t>Where am I going ?</a:t>
            </a:r>
          </a:p>
          <a:p>
            <a:r>
              <a:rPr lang="en-US" altLang="ko-KR" dirty="0"/>
              <a:t>How do I get there 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To answer these questions the robot has to</a:t>
            </a:r>
          </a:p>
          <a:p>
            <a:r>
              <a:rPr lang="en-US" altLang="ko-KR" dirty="0"/>
              <a:t>have a model of the environment (given or autonomously built)</a:t>
            </a:r>
          </a:p>
          <a:p>
            <a:r>
              <a:rPr lang="en-US" altLang="ko-KR" dirty="0"/>
              <a:t>perceive and analyze the environment</a:t>
            </a:r>
          </a:p>
          <a:p>
            <a:r>
              <a:rPr lang="en-US" altLang="ko-KR" dirty="0"/>
              <a:t>find its position/situation within the environment</a:t>
            </a:r>
          </a:p>
          <a:p>
            <a:r>
              <a:rPr lang="en-US" altLang="ko-KR" dirty="0"/>
              <a:t>plan and execute the movement</a:t>
            </a:r>
            <a:endParaRPr lang="en-US" altLang="ko-KR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F6648-9FD7-5E4F-3815-F8398AB95EE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r>
              <a:rPr lang="en-US" altLang="ko-KR" b="0" dirty="0"/>
              <a:t>The Key </a:t>
            </a:r>
            <a:r>
              <a:rPr lang="en-US" altLang="ko-KR" dirty="0"/>
              <a:t>questions</a:t>
            </a:r>
            <a:r>
              <a:rPr lang="en-US" altLang="ko-KR" b="0" dirty="0"/>
              <a:t> in Autonomous Mobile Robotics</a:t>
            </a:r>
            <a:endParaRPr lang="ko-KR" altLang="en-US" b="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216655D-D602-8CA8-B406-239B163551B6}"/>
              </a:ext>
            </a:extLst>
          </p:cNvPr>
          <p:cNvCxnSpPr>
            <a:cxnSpLocks/>
          </p:cNvCxnSpPr>
          <p:nvPr/>
        </p:nvCxnSpPr>
        <p:spPr>
          <a:xfrm>
            <a:off x="3273681" y="1955260"/>
            <a:ext cx="33722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00F96A7-B296-47B1-6BC7-ED215B5D71FE}"/>
              </a:ext>
            </a:extLst>
          </p:cNvPr>
          <p:cNvCxnSpPr>
            <a:cxnSpLocks/>
          </p:cNvCxnSpPr>
          <p:nvPr/>
        </p:nvCxnSpPr>
        <p:spPr>
          <a:xfrm>
            <a:off x="3273681" y="2473420"/>
            <a:ext cx="33722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DC4DCA16-0902-D2D2-E2C6-558AFA3492D6}"/>
              </a:ext>
            </a:extLst>
          </p:cNvPr>
          <p:cNvSpPr/>
          <p:nvPr/>
        </p:nvSpPr>
        <p:spPr>
          <a:xfrm>
            <a:off x="3107014" y="2301970"/>
            <a:ext cx="144780" cy="3429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BA23E-546B-9FFC-3C4C-FF238C066691}"/>
              </a:ext>
            </a:extLst>
          </p:cNvPr>
          <p:cNvSpPr txBox="1"/>
          <p:nvPr/>
        </p:nvSpPr>
        <p:spPr>
          <a:xfrm>
            <a:off x="3769468" y="1758713"/>
            <a:ext cx="29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Localization</a:t>
            </a:r>
            <a:endParaRPr lang="ko-KR" altLang="en-US" b="1" dirty="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E8C14-E7FE-D034-C458-DF6ADDFD9C2B}"/>
              </a:ext>
            </a:extLst>
          </p:cNvPr>
          <p:cNvSpPr txBox="1"/>
          <p:nvPr/>
        </p:nvSpPr>
        <p:spPr>
          <a:xfrm>
            <a:off x="3769468" y="2280202"/>
            <a:ext cx="29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Path Planning </a:t>
            </a:r>
            <a:endParaRPr lang="ko-KR" altLang="en-US" b="1" dirty="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40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76DC77B4-9994-B137-7712-A6AAA3DA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6" y="1783528"/>
            <a:ext cx="103085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Prediction Step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49160C-29B4-C9F5-0A92-A4138874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75" y="3280018"/>
            <a:ext cx="6474597" cy="28690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CB0483-C080-3685-C3B3-BF9BAA30988A}"/>
              </a:ext>
            </a:extLst>
          </p:cNvPr>
          <p:cNvSpPr txBox="1"/>
          <p:nvPr/>
        </p:nvSpPr>
        <p:spPr>
          <a:xfrm>
            <a:off x="471656" y="2362496"/>
            <a:ext cx="7666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For each particle, predict the next state using the system model.</a:t>
            </a:r>
            <a:endParaRPr lang="ko-KR" altLang="en-US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52A2BB2-6B04-0618-4942-0A68ACCE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6" y="3090447"/>
            <a:ext cx="3519464" cy="10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2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Particle Filter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76DC77B4-9994-B137-7712-A6AAA3DA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6" y="1764053"/>
            <a:ext cx="103085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Correction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0D0EE-DEB8-5502-C262-FFF67E6D1511}"/>
                  </a:ext>
                </a:extLst>
              </p:cNvPr>
              <p:cNvSpPr txBox="1"/>
              <p:nvPr/>
            </p:nvSpPr>
            <p:spPr>
              <a:xfrm>
                <a:off x="540666" y="4537616"/>
                <a:ext cx="10733283" cy="1385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ko-KR" sz="160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For each particle, calculate the weight based on the likelihood of the observed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given the predicted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𝑡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[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𝑚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 Medium" panose="00000600000000000000" pitchFamily="2" charset="-127"/>
                          </a:rPr>
                          <m:t>]</m:t>
                        </m:r>
                      </m:sup>
                    </m:sSubSup>
                  </m:oMath>
                </a14:m>
                <a:endParaRPr lang="en-US" altLang="ko-KR" sz="160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sz="160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ko-KR" sz="160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Resample M particles according to their weights. (SIR, </a:t>
                </a:r>
                <a:r>
                  <a:rPr lang="en-US" altLang="ko-KR" sz="1600" dirty="0" err="1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Sequantial</a:t>
                </a:r>
                <a:r>
                  <a:rPr lang="en-US" altLang="ko-KR" sz="160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Importance Sampling)</a:t>
                </a:r>
              </a:p>
              <a:p>
                <a:endParaRPr lang="en-US" altLang="ko-KR" sz="160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70D0EE-DEB8-5502-C262-FFF67E6D1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66" y="4537616"/>
                <a:ext cx="10733283" cy="1385700"/>
              </a:xfrm>
              <a:prstGeom prst="rect">
                <a:avLst/>
              </a:prstGeom>
              <a:blipFill>
                <a:blip r:embed="rId2"/>
                <a:stretch>
                  <a:fillRect l="-227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C2D5EB86-4509-54CF-8AF7-1BFE949A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6" y="2231775"/>
            <a:ext cx="4253081" cy="1831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3EE9FD-968B-253F-42C5-9C4E8131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45" y="2179547"/>
            <a:ext cx="3603406" cy="18049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CF9E76-DB7E-FEA9-B189-BD39F66C7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099" y="2228704"/>
            <a:ext cx="2471515" cy="17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5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Python Example : Particle Filter </a:t>
            </a:r>
            <a:endParaRPr lang="ko-KR" altLang="en-US" dirty="0"/>
          </a:p>
        </p:txBody>
      </p:sp>
      <p:pic>
        <p:nvPicPr>
          <p:cNvPr id="6" name="그림 5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0B40D429-401B-8D14-9D22-11B14813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9" y="2824315"/>
            <a:ext cx="4616985" cy="3462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47508-6C72-7470-2F52-CA45605AE079}"/>
              </a:ext>
            </a:extLst>
          </p:cNvPr>
          <p:cNvSpPr txBox="1"/>
          <p:nvPr/>
        </p:nvSpPr>
        <p:spPr>
          <a:xfrm>
            <a:off x="597816" y="1963762"/>
            <a:ext cx="10733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Particle Filter example with 4 RFID sensors, the robot can measure a distances from 4 RFID sensors.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15989-D469-F8B2-A4E4-72A74124DBBF}"/>
              </a:ext>
            </a:extLst>
          </p:cNvPr>
          <p:cNvSpPr txBox="1"/>
          <p:nvPr/>
        </p:nvSpPr>
        <p:spPr>
          <a:xfrm>
            <a:off x="4691786" y="4989619"/>
            <a:ext cx="3052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2E75B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true trajectory</a:t>
            </a:r>
            <a:endParaRPr lang="en-US" altLang="ko-KR" sz="18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8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dead reckoning trajectory</a:t>
            </a:r>
            <a:endParaRPr lang="en-US" altLang="ko-KR" sz="1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800" b="1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estimated trajectory with PF</a:t>
            </a:r>
            <a:endParaRPr lang="en-US" altLang="ko-KR" sz="1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2AE6D0-18D2-C72B-2324-3BBC78A3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22" y="3346198"/>
            <a:ext cx="2914248" cy="13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Python Example : Particle Filter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8C22B7-5801-F82C-5C2A-9530170F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2" y="2362449"/>
            <a:ext cx="481965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2C299A-D887-F2C3-D05B-C620F9AE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18" y="1758713"/>
            <a:ext cx="3973926" cy="47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Python Example : Particle Filter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DC787-A282-F08A-D37A-560E679C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90" y="2086987"/>
            <a:ext cx="4955932" cy="3462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633FCB-7B94-5177-47B1-6A2E4018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53" y="2086987"/>
            <a:ext cx="4081001" cy="35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7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Python Example : Particle Filter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3">
                <a:extLst>
                  <a:ext uri="{FF2B5EF4-FFF2-40B4-BE49-F238E27FC236}">
                    <a16:creationId xmlns:a16="http://schemas.microsoft.com/office/drawing/2014/main" id="{1DAF581E-563D-7FD3-2C02-40E2B9F999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072" y="2029368"/>
                <a:ext cx="10412083" cy="2695032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  <a:cs typeface="+mn-cs"/>
                  </a:defRPr>
                </a:lvl1pPr>
                <a:lvl2pPr marL="800100" indent="-3429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ü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en-US" altLang="ko-KR" sz="1600" dirty="0">
                    <a:solidFill>
                      <a:srgbClr val="FF0000"/>
                    </a:solidFill>
                  </a:rPr>
                  <a:t>Exercise 2: </a:t>
                </a:r>
              </a:p>
              <a:p>
                <a:pPr marL="514350" lvl="1" indent="0">
                  <a:buNone/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Implement a Particle Filter assuming that data is received from GPS sensors instead of RFID sensors. </a:t>
                </a:r>
              </a:p>
              <a:p>
                <a:pPr lvl="1" indent="-285750"/>
                <a:endParaRPr lang="en-US" altLang="ko-KR" sz="1600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lvl="1" indent="-285750"/>
                <a:r>
                  <a:rPr lang="en-US" altLang="ko-KR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The GPS can measure the robot's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𝑥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and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𝑦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coordinates.</a:t>
                </a:r>
              </a:p>
              <a:p>
                <a:pPr lvl="1" indent="-285750"/>
                <a:r>
                  <a:rPr lang="en-US" altLang="ko-KR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Covariance matrix of the GPS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. </a:t>
                </a:r>
              </a:p>
              <a:p>
                <a:pPr lvl="1" indent="-285750"/>
                <a:r>
                  <a:rPr lang="en-US" altLang="ko-KR" sz="1600" dirty="0">
                    <a:solidFill>
                      <a:schemeClr val="tx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Assume that the sensor model follows a Multivariate Gaussian Distribution.</a:t>
                </a:r>
                <a:endParaRPr lang="ko-KR" altLang="en-US" sz="1600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내용 개체 틀 13">
                <a:extLst>
                  <a:ext uri="{FF2B5EF4-FFF2-40B4-BE49-F238E27FC236}">
                    <a16:creationId xmlns:a16="http://schemas.microsoft.com/office/drawing/2014/main" id="{1DAF581E-563D-7FD3-2C02-40E2B9F99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72" y="2029368"/>
                <a:ext cx="10412083" cy="2695032"/>
              </a:xfrm>
              <a:prstGeom prst="rect">
                <a:avLst/>
              </a:prstGeom>
              <a:blipFill>
                <a:blip r:embed="rId2"/>
                <a:stretch>
                  <a:fillRect l="-117" t="-1121"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3AA3B32-85AF-4618-9355-5DD4F51B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3" y="4071937"/>
            <a:ext cx="53340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19075C-66B2-9123-BA5A-A6E24F4D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12" y="1558018"/>
            <a:ext cx="9555010" cy="50099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5A38AA-7D7E-1968-1B72-E944E0CF9E16}"/>
              </a:ext>
            </a:extLst>
          </p:cNvPr>
          <p:cNvSpPr/>
          <p:nvPr/>
        </p:nvSpPr>
        <p:spPr>
          <a:xfrm>
            <a:off x="7626450" y="1630392"/>
            <a:ext cx="2828765" cy="1772502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01D382BD-849B-F994-B71B-CB5623C351EB}"/>
              </a:ext>
            </a:extLst>
          </p:cNvPr>
          <p:cNvSpPr txBox="1">
            <a:spLocks/>
          </p:cNvSpPr>
          <p:nvPr/>
        </p:nvSpPr>
        <p:spPr>
          <a:xfrm>
            <a:off x="264622" y="1040387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Path Planning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545200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Path Planning Hierarchy for Mobile Robots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E98C2D-3B36-8489-5DED-237413DB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828" y="6600916"/>
            <a:ext cx="495300" cy="152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38077B-E9B8-7FAC-DAE3-4A0D32FA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64" y="1686347"/>
            <a:ext cx="9150872" cy="46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74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Path Planning Hierarchy for Mobile Robots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E98C2D-3B36-8489-5DED-237413DB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828" y="6600916"/>
            <a:ext cx="495300" cy="152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FCFD9-ECA2-A1A9-8684-EC63AAF78E4A}"/>
              </a:ext>
            </a:extLst>
          </p:cNvPr>
          <p:cNvSpPr txBox="1"/>
          <p:nvPr/>
        </p:nvSpPr>
        <p:spPr>
          <a:xfrm>
            <a:off x="1030117" y="2286119"/>
            <a:ext cx="46182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E75B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Global Path Planning</a:t>
            </a:r>
          </a:p>
          <a:p>
            <a:endParaRPr lang="en-US" altLang="ko-KR" b="1" dirty="0">
              <a:solidFill>
                <a:srgbClr val="2E75B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 set the overall path from the start to the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global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low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static environment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1" dirty="0">
              <a:solidFill>
                <a:srgbClr val="2E75B6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59E73-014F-4F5C-CC3D-BB91170C5400}"/>
              </a:ext>
            </a:extLst>
          </p:cNvPr>
          <p:cNvSpPr txBox="1"/>
          <p:nvPr/>
        </p:nvSpPr>
        <p:spPr>
          <a:xfrm>
            <a:off x="6314437" y="2286119"/>
            <a:ext cx="47059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AF4F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Local Path Planning</a:t>
            </a:r>
          </a:p>
          <a:p>
            <a:endParaRPr lang="en-US" altLang="ko-KR" b="1" dirty="0">
              <a:solidFill>
                <a:srgbClr val="00AF4F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To help the robot follow the global path while avoiding obstacles and optimizing its movement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local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high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dynamic environment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FDC9EE-52F6-09BB-66FC-1D6EE8766FEA}"/>
              </a:ext>
            </a:extLst>
          </p:cNvPr>
          <p:cNvCxnSpPr/>
          <p:nvPr/>
        </p:nvCxnSpPr>
        <p:spPr>
          <a:xfrm>
            <a:off x="1030117" y="2676525"/>
            <a:ext cx="99903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47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Global Path Planning : Grid-based Planning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70E4DB-8DC1-F409-1C74-48CD886F0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321" y="2056617"/>
            <a:ext cx="3481388" cy="3105619"/>
          </a:xfrm>
          <a:prstGeom prst="rect">
            <a:avLst/>
          </a:prstGeom>
        </p:spPr>
      </p:pic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5AF3C0C-0ECB-FC22-E7D7-22AA65EF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5" y="1695764"/>
            <a:ext cx="7767470" cy="4351338"/>
          </a:xfrm>
        </p:spPr>
        <p:txBody>
          <a:bodyPr/>
          <a:lstStyle/>
          <a:p>
            <a:pPr marL="514350" lvl="1" indent="0">
              <a:buNone/>
            </a:pP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600" dirty="0"/>
              <a:t>Finding the shortest path can be treated as a graph search problem</a:t>
            </a:r>
          </a:p>
          <a:p>
            <a:endParaRPr lang="en-US" altLang="ko-KR" sz="1600" dirty="0"/>
          </a:p>
          <a:p>
            <a:r>
              <a:rPr lang="en-US" altLang="ko-KR" sz="1600" dirty="0"/>
              <a:t>Suffer from poor scaling in higher dimensions</a:t>
            </a:r>
          </a:p>
          <a:p>
            <a:endParaRPr lang="en-US" altLang="ko-KR" sz="1600" dirty="0"/>
          </a:p>
          <a:p>
            <a:r>
              <a:rPr lang="en-US" altLang="ko-KR" sz="1600" dirty="0"/>
              <a:t>Algorithms</a:t>
            </a:r>
          </a:p>
          <a:p>
            <a:pPr lvl="1">
              <a:buFont typeface="+mj-lt"/>
              <a:buAutoNum type="arabicPeriod"/>
            </a:pPr>
            <a:r>
              <a:rPr lang="en-US" altLang="ko-KR" sz="1600" dirty="0"/>
              <a:t>Dijkstra’s algorithm</a:t>
            </a:r>
          </a:p>
          <a:p>
            <a:pPr lvl="1">
              <a:buFont typeface="+mj-lt"/>
              <a:buAutoNum type="arabicPeriod"/>
            </a:pPr>
            <a:r>
              <a:rPr lang="en-US" altLang="ko-KR" sz="1600" dirty="0"/>
              <a:t>A</a:t>
            </a:r>
            <a:r>
              <a:rPr lang="ko-KR" altLang="en-US" sz="1600" dirty="0"/>
              <a:t>* </a:t>
            </a:r>
            <a:r>
              <a:rPr lang="en-US" altLang="ko-KR" sz="1600" dirty="0"/>
              <a:t>Algorithm</a:t>
            </a:r>
          </a:p>
          <a:p>
            <a:pPr lvl="1">
              <a:buFont typeface="+mj-lt"/>
              <a:buAutoNum type="arabicPeriod"/>
            </a:pPr>
            <a:r>
              <a:rPr lang="en-US" altLang="ko-KR" sz="1600" dirty="0"/>
              <a:t>Breadth-first search</a:t>
            </a:r>
          </a:p>
          <a:p>
            <a:pPr lvl="1">
              <a:buFont typeface="+mj-lt"/>
              <a:buAutoNum type="arabicPeriod"/>
            </a:pPr>
            <a:r>
              <a:rPr lang="en-US" altLang="ko-KR" sz="1600" dirty="0"/>
              <a:t>Depth-first search 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16027-5407-BD8B-0A5E-CAB6F918E29F}"/>
              </a:ext>
            </a:extLst>
          </p:cNvPr>
          <p:cNvSpPr txBox="1"/>
          <p:nvPr/>
        </p:nvSpPr>
        <p:spPr>
          <a:xfrm>
            <a:off x="704460" y="5651255"/>
            <a:ext cx="1032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A* is very commonly used in robot planning, especially for low-dimensional state spaces.</a:t>
            </a:r>
            <a:endParaRPr lang="ko-KR" altLang="en-US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63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319075C-66B2-9123-BA5A-A6E24F4D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12" y="1558018"/>
            <a:ext cx="9555010" cy="50099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5A38AA-7D7E-1968-1B72-E944E0CF9E16}"/>
              </a:ext>
            </a:extLst>
          </p:cNvPr>
          <p:cNvSpPr/>
          <p:nvPr/>
        </p:nvSpPr>
        <p:spPr>
          <a:xfrm>
            <a:off x="7626450" y="3430131"/>
            <a:ext cx="2049565" cy="2358194"/>
          </a:xfrm>
          <a:prstGeom prst="rect">
            <a:avLst/>
          </a:prstGeom>
          <a:solidFill>
            <a:srgbClr val="FF0000">
              <a:alpha val="10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BA7AB21-CEF5-228E-7BC8-C028408E1039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8496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Global Path Planning : Sampling-based Planning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5AF3C0C-0ECB-FC22-E7D7-22AA65EF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55" y="1695764"/>
            <a:ext cx="6367295" cy="4351338"/>
          </a:xfrm>
        </p:spPr>
        <p:txBody>
          <a:bodyPr/>
          <a:lstStyle/>
          <a:p>
            <a:pPr marL="514350" lvl="1" indent="0">
              <a:buNone/>
            </a:pPr>
            <a:endParaRPr lang="en-US" altLang="ko-KR" sz="16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600" dirty="0"/>
              <a:t>Finding a path by randomly sampling the robot's configuration space </a:t>
            </a:r>
          </a:p>
          <a:p>
            <a:endParaRPr lang="en-US" altLang="ko-KR" sz="1600" dirty="0"/>
          </a:p>
          <a:p>
            <a:r>
              <a:rPr lang="en-US" altLang="ko-KR" sz="1600" dirty="0"/>
              <a:t>efficient in finding paths in high-dimensional spaces, making them suitable for robots with many degrees of freedom</a:t>
            </a:r>
          </a:p>
          <a:p>
            <a:endParaRPr lang="en-US" altLang="ko-KR" sz="1600" dirty="0"/>
          </a:p>
          <a:p>
            <a:r>
              <a:rPr lang="en-US" altLang="ko-KR" sz="1600" dirty="0"/>
              <a:t>Algorithms</a:t>
            </a:r>
          </a:p>
          <a:p>
            <a:pPr lvl="1">
              <a:buFont typeface="+mj-lt"/>
              <a:buAutoNum type="arabicPeriod"/>
            </a:pPr>
            <a:r>
              <a:rPr lang="en-US" altLang="ko-KR" sz="1600" dirty="0" err="1"/>
              <a:t>RRT</a:t>
            </a:r>
            <a:endParaRPr lang="en-US" altLang="ko-KR" sz="1600" dirty="0"/>
          </a:p>
          <a:p>
            <a:pPr lvl="1">
              <a:buFont typeface="+mj-lt"/>
              <a:buAutoNum type="arabicPeriod"/>
            </a:pPr>
            <a:r>
              <a:rPr lang="en-US" altLang="ko-KR" sz="1600" dirty="0" err="1"/>
              <a:t>RRT</a:t>
            </a:r>
            <a:r>
              <a:rPr lang="en-US" altLang="ko-KR" sz="1600" dirty="0"/>
              <a:t>*</a:t>
            </a:r>
          </a:p>
          <a:p>
            <a:pPr lvl="1">
              <a:buFont typeface="+mj-lt"/>
              <a:buAutoNum type="arabicPeriod"/>
            </a:pPr>
            <a:r>
              <a:rPr lang="en-US" altLang="ko-KR" sz="1600" dirty="0" err="1"/>
              <a:t>PRM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AA181-94B8-61A5-3172-901ECB44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80" y="3968149"/>
            <a:ext cx="5414962" cy="2610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F57509-A324-06A6-7F7F-215DD9B1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64" y="1492476"/>
            <a:ext cx="3764501" cy="22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5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b="0" dirty="0"/>
              <a:t>Local Path Planning : Dynamic Window Approach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5AF3C0C-0ECB-FC22-E7D7-22AA65EF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3" y="1749502"/>
            <a:ext cx="6798622" cy="4351338"/>
          </a:xfrm>
        </p:spPr>
        <p:txBody>
          <a:bodyPr>
            <a:normAutofit/>
          </a:bodyPr>
          <a:lstStyle/>
          <a:p>
            <a:pPr marL="514350" lvl="1" indent="0">
              <a:buNone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dirty="0"/>
              <a:t>Generating full time-varying trajectories for </a:t>
            </a:r>
            <a:r>
              <a:rPr lang="ko-KR" altLang="en-US" dirty="0"/>
              <a:t>𝑉</a:t>
            </a:r>
            <a:r>
              <a:rPr lang="en-US" altLang="ko-KR" dirty="0"/>
              <a:t>(</a:t>
            </a:r>
            <a:r>
              <a:rPr lang="ko-KR" altLang="en-US" dirty="0"/>
              <a:t>𝑡</a:t>
            </a:r>
            <a:r>
              <a:rPr lang="en-US" altLang="ko-KR" dirty="0"/>
              <a:t>) and </a:t>
            </a:r>
            <a:r>
              <a:rPr lang="ko-KR" altLang="en-US" dirty="0"/>
              <a:t>𝜔</a:t>
            </a:r>
            <a:r>
              <a:rPr lang="en-US" altLang="ko-KR" dirty="0"/>
              <a:t>(</a:t>
            </a:r>
            <a:r>
              <a:rPr lang="ko-KR" altLang="en-US" dirty="0"/>
              <a:t>𝑡</a:t>
            </a:r>
            <a:r>
              <a:rPr lang="en-US" altLang="ko-KR" dirty="0"/>
              <a:t>) is still very challenging</a:t>
            </a:r>
          </a:p>
          <a:p>
            <a:r>
              <a:rPr lang="en-US" altLang="ko-KR" dirty="0"/>
              <a:t>If we assume (</a:t>
            </a:r>
            <a:r>
              <a:rPr lang="ko-KR" altLang="en-US" dirty="0"/>
              <a:t>𝑉</a:t>
            </a:r>
            <a:r>
              <a:rPr lang="en-US" altLang="ko-KR" dirty="0"/>
              <a:t>, </a:t>
            </a:r>
            <a:r>
              <a:rPr lang="ko-KR" altLang="en-US" dirty="0"/>
              <a:t>𝜔</a:t>
            </a:r>
            <a:r>
              <a:rPr lang="en-US" altLang="ko-KR" dirty="0"/>
              <a:t>) are constant for a fixed Δ</a:t>
            </a:r>
            <a:r>
              <a:rPr lang="ko-KR" altLang="en-US" dirty="0"/>
              <a:t>𝑡</a:t>
            </a:r>
            <a:r>
              <a:rPr lang="en-US" altLang="ko-KR" dirty="0"/>
              <a:t>, each local path in the future is a circular arc segment</a:t>
            </a:r>
          </a:p>
          <a:p>
            <a:r>
              <a:rPr lang="en-US" altLang="ko-KR" dirty="0"/>
              <a:t>This can be easily considered as a type of velocity configuration space</a:t>
            </a:r>
          </a:p>
          <a:p>
            <a:r>
              <a:rPr lang="en-US" altLang="ko-KR" dirty="0" err="1"/>
              <a:t>Maximise</a:t>
            </a:r>
            <a:r>
              <a:rPr lang="en-US" altLang="ko-KR" dirty="0"/>
              <a:t> utility metric (usually </a:t>
            </a:r>
            <a:r>
              <a:rPr lang="en-US" altLang="ko-KR" dirty="0" err="1"/>
              <a:t>maximise</a:t>
            </a:r>
            <a:r>
              <a:rPr lang="en-US" altLang="ko-KR" dirty="0"/>
              <a:t> speed, minimize distance to goal, </a:t>
            </a:r>
            <a:r>
              <a:rPr lang="en-US" altLang="ko-KR" dirty="0" err="1"/>
              <a:t>maximise</a:t>
            </a:r>
            <a:r>
              <a:rPr lang="en-US" altLang="ko-KR" dirty="0"/>
              <a:t> distance from obstacles) across configuration samples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 e.g.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4D818-31BC-9BE9-64DA-E9820B8A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7" y="1654365"/>
            <a:ext cx="2377116" cy="2525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ECE201-E934-FDA3-03B9-CBC19D099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653" y="4321364"/>
            <a:ext cx="3833214" cy="21383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EBEBFA-D6FF-BD0C-394B-FABD5F1AF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3" y="5601142"/>
            <a:ext cx="4312167" cy="6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7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Python Example : </a:t>
            </a:r>
            <a:r>
              <a:rPr lang="en-US" altLang="ko-KR" b="0" dirty="0"/>
              <a:t>Dynamic Window Approach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5AF3C0C-0ECB-FC22-E7D7-22AA65EF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53" y="1749502"/>
            <a:ext cx="5755163" cy="4351338"/>
          </a:xfrm>
        </p:spPr>
        <p:txBody>
          <a:bodyPr>
            <a:normAutofit/>
          </a:bodyPr>
          <a:lstStyle/>
          <a:p>
            <a:pPr marL="514350" lvl="1" indent="0">
              <a:buNone/>
            </a:pPr>
            <a:endParaRPr lang="en-US" altLang="ko-KR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dirty="0"/>
              <a:t>This is a simple 2D navigation code with Dynamic Window Approach.(No global path planning!)</a:t>
            </a:r>
          </a:p>
          <a:p>
            <a:endParaRPr lang="en-US" altLang="ko-KR" dirty="0"/>
          </a:p>
          <a:p>
            <a:r>
              <a:rPr lang="en-US" altLang="ko-KR" dirty="0"/>
              <a:t>red cross is a position of the robot and blue cross is a position of the goal.</a:t>
            </a:r>
          </a:p>
          <a:p>
            <a:endParaRPr lang="en-US" altLang="ko-KR" dirty="0"/>
          </a:p>
          <a:p>
            <a:r>
              <a:rPr lang="en-US" altLang="ko-KR" dirty="0"/>
              <a:t>green line is a predicted trajectory calculated by dynamic window approach controller</a:t>
            </a:r>
          </a:p>
          <a:p>
            <a:endParaRPr lang="en-US" altLang="ko-KR" dirty="0"/>
          </a:p>
        </p:txBody>
      </p:sp>
      <p:pic>
        <p:nvPicPr>
          <p:cNvPr id="6" name="그림 5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E16CAB9A-0B6D-CB7B-186A-6D4C6836E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22" y="1749502"/>
            <a:ext cx="4320389" cy="32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9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932A-91CC-1C77-933A-670785C1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BA532-ED3A-3033-762F-EAC22A063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Python Example : </a:t>
            </a:r>
            <a:r>
              <a:rPr lang="en-US" altLang="ko-KR" b="0" dirty="0"/>
              <a:t>Dynamic Window Approach</a:t>
            </a:r>
            <a:endParaRPr lang="ko-KR" altLang="en-US" b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4D0CE-4D56-01D9-D6EF-517765BC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" y="6291721"/>
            <a:ext cx="2092668" cy="346142"/>
          </a:xfrm>
          <a:prstGeom prst="rect">
            <a:avLst/>
          </a:prstGeom>
        </p:spPr>
      </p:pic>
      <p:sp>
        <p:nvSpPr>
          <p:cNvPr id="7" name="내용 개체 틀 13">
            <a:extLst>
              <a:ext uri="{FF2B5EF4-FFF2-40B4-BE49-F238E27FC236}">
                <a16:creationId xmlns:a16="http://schemas.microsoft.com/office/drawing/2014/main" id="{95AF3C0C-0ECB-FC22-E7D7-22AA65EF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47" y="2094931"/>
            <a:ext cx="5101947" cy="2163737"/>
          </a:xfrm>
          <a:ln w="254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Algorithm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</a:t>
            </a:r>
          </a:p>
          <a:p>
            <a:pPr marL="0" indent="0">
              <a:buNone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Sample feasible inputs</a:t>
            </a:r>
          </a:p>
          <a:p>
            <a:pPr marL="0" indent="0">
              <a:buNone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For each feasible input:</a:t>
            </a:r>
          </a:p>
          <a:p>
            <a:pPr marL="971550" lvl="1" indent="-457200">
              <a:buFont typeface="+mj-lt"/>
              <a:buAutoNum type="alphaLcPeriod"/>
            </a:pP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Simulate trajectory over horizon</a:t>
            </a:r>
          </a:p>
          <a:p>
            <a:pPr marL="971550" lvl="1" indent="-457200">
              <a:buFont typeface="+mj-lt"/>
              <a:buAutoNum type="alphaLcPeriod"/>
            </a:pPr>
            <a:r>
              <a:rPr lang="en-US" altLang="ko-KR" sz="16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Score trajectory</a:t>
            </a:r>
          </a:p>
          <a:p>
            <a:pPr marL="0" indent="0">
              <a:buNone/>
            </a:pP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Pick control input that leads to best score</a:t>
            </a:r>
            <a:endParaRPr lang="en-US" altLang="ko-KR" dirty="0"/>
          </a:p>
        </p:txBody>
      </p:sp>
      <p:sp>
        <p:nvSpPr>
          <p:cNvPr id="8" name="내용 개체 틀 13">
            <a:extLst>
              <a:ext uri="{FF2B5EF4-FFF2-40B4-BE49-F238E27FC236}">
                <a16:creationId xmlns:a16="http://schemas.microsoft.com/office/drawing/2014/main" id="{3501B8EB-6459-FE77-5EBD-ED2704E46871}"/>
              </a:ext>
            </a:extLst>
          </p:cNvPr>
          <p:cNvSpPr txBox="1">
            <a:spLocks/>
          </p:cNvSpPr>
          <p:nvPr/>
        </p:nvSpPr>
        <p:spPr>
          <a:xfrm>
            <a:off x="1047273" y="6043069"/>
            <a:ext cx="10412083" cy="7806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rgbClr val="FF0000"/>
                </a:solidFill>
              </a:rPr>
              <a:t>Exercise 3: </a:t>
            </a:r>
          </a:p>
          <a:p>
            <a:pPr marL="5143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Why don’t we use only a local path planner? Explain why global planning needs to be incorporated.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80759-DA42-38D0-6AD2-C2A2DB98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14" y="1512415"/>
            <a:ext cx="3165986" cy="28425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0D35D5-2AE8-0A35-8CDF-F9CFE8A5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14" y="4418811"/>
            <a:ext cx="4693305" cy="14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26D9F-90D6-C98F-A217-2205975C053F}"/>
              </a:ext>
            </a:extLst>
          </p:cNvPr>
          <p:cNvSpPr txBox="1">
            <a:spLocks/>
          </p:cNvSpPr>
          <p:nvPr/>
        </p:nvSpPr>
        <p:spPr>
          <a:xfrm>
            <a:off x="264622" y="1553210"/>
            <a:ext cx="10621914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Wheel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Three wheels are sufficient to guarantee the static stability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rolling constraint, no-sliding constraint (lateral)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What wheels to use? How many wheels to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61E4B5-20C6-75B9-D11F-61001BE4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89" y="3698221"/>
            <a:ext cx="5930222" cy="2638203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0DF883DE-FA2B-606C-0693-3A2E786FCDC5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85846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A73CC16-657F-DB2C-F2D6-4E6197892AAB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26D9F-90D6-C98F-A217-2205975C053F}"/>
              </a:ext>
            </a:extLst>
          </p:cNvPr>
          <p:cNvSpPr txBox="1">
            <a:spLocks/>
          </p:cNvSpPr>
          <p:nvPr/>
        </p:nvSpPr>
        <p:spPr>
          <a:xfrm>
            <a:off x="264622" y="1597719"/>
            <a:ext cx="10621914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Possible Configurations</a:t>
            </a:r>
            <a:endParaRPr lang="ko-KR" altLang="en-US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19DD68-23E1-4BB4-BBC6-16AF5852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13" y="2809760"/>
            <a:ext cx="5163109" cy="2933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022DE5-95E6-6E41-3942-B07076EC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75" y="2809760"/>
            <a:ext cx="6033012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3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A73CC16-657F-DB2C-F2D6-4E6197892AAB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26D9F-90D6-C98F-A217-2205975C053F}"/>
              </a:ext>
            </a:extLst>
          </p:cNvPr>
          <p:cNvSpPr txBox="1">
            <a:spLocks/>
          </p:cNvSpPr>
          <p:nvPr/>
        </p:nvSpPr>
        <p:spPr>
          <a:xfrm>
            <a:off x="264622" y="1597719"/>
            <a:ext cx="10621914" cy="2137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Configuration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It has dimensions equal to the number of parameters needed to uniquely describe the configuration of a mobile robot.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Equivalent to the Joint Space for manipulators.</a:t>
            </a:r>
            <a:endParaRPr lang="ko-KR" altLang="en-US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ECEA07-FCB3-32A3-EFC0-07BF94AC1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55" y="3224379"/>
            <a:ext cx="3735958" cy="33501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CAC71A-FFB1-3C23-7E5D-1903F1E8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80" y="3224379"/>
            <a:ext cx="3757085" cy="33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A73CC16-657F-DB2C-F2D6-4E6197892AAB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26D9F-90D6-C98F-A217-2205975C053F}"/>
              </a:ext>
            </a:extLst>
          </p:cNvPr>
          <p:cNvSpPr txBox="1">
            <a:spLocks/>
          </p:cNvSpPr>
          <p:nvPr/>
        </p:nvSpPr>
        <p:spPr>
          <a:xfrm>
            <a:off x="264622" y="1597719"/>
            <a:ext cx="10621914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 model of a </a:t>
            </a:r>
            <a:r>
              <a:rPr lang="en-US" altLang="ko-KR" b="0" dirty="0" err="1"/>
              <a:t>WMR</a:t>
            </a:r>
            <a:r>
              <a:rPr lang="en-US" altLang="ko-KR" b="0" dirty="0"/>
              <a:t>(wheeled mobile robot)</a:t>
            </a: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It represents the allowable directions of motion in the configuration space (allowable velocities)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It is required to deal with common problems of mobile robotics (Navigation, Localization,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F9573B-EB90-CD8A-55F2-6DA8B762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04" y="2165715"/>
            <a:ext cx="8147391" cy="12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2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A73CC16-657F-DB2C-F2D6-4E6197892AAB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B326D9F-90D6-C98F-A217-2205975C05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622" y="1597719"/>
                <a:ext cx="10621914" cy="360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0" dirty="0"/>
                  <a:t>Kinematic model of the unicycle model</a:t>
                </a:r>
              </a:p>
              <a:p>
                <a:r>
                  <a:rPr lang="en-US" altLang="ko-KR" b="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* Unicycle model : A motorcycle is a vehicle with a single adjustable wheel</a:t>
                </a:r>
              </a:p>
              <a:p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The configuration is described by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v is the linear velocity of the contact point,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  <a:ea typeface="KoPub돋움체 Medium" panose="00000600000000000000" pitchFamily="2" charset="-127"/>
                      </a:rPr>
                      <m:t>𝜔</m:t>
                    </m:r>
                  </m:oMath>
                </a14:m>
                <a:r>
                  <a:rPr lang="ko-KR" altLang="en-US" b="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</a:t>
                </a:r>
                <a:r>
                  <a:rPr lang="en-US" altLang="ko-KR" b="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is the angular velocity of the robot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Differential drive is the most popular unicycle type.</a:t>
                </a:r>
                <a:endParaRPr lang="ko-KR" altLang="en-US" b="0" dirty="0"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B326D9F-90D6-C98F-A217-2205975C0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22" y="1597719"/>
                <a:ext cx="10621914" cy="360813"/>
              </a:xfrm>
              <a:prstGeom prst="rect">
                <a:avLst/>
              </a:prstGeom>
              <a:blipFill>
                <a:blip r:embed="rId2"/>
                <a:stretch>
                  <a:fillRect l="-459" t="-15254" b="-1269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9073210-920F-487F-B522-88EEA737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14" y="2504611"/>
            <a:ext cx="2143249" cy="21296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7E86B7-D8EC-D81C-9695-B1E6FCFB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96" y="4681867"/>
            <a:ext cx="1143195" cy="10012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07C645-2778-2267-2559-07A452014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807" y="2768269"/>
            <a:ext cx="5296249" cy="13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71BF-9E27-78CA-1272-AA5F99B1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Mobile Robotics</a:t>
            </a:r>
            <a:endParaRPr lang="ko-KR" altLang="en-US" sz="2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6A73CC16-657F-DB2C-F2D6-4E6197892AAB}"/>
              </a:ext>
            </a:extLst>
          </p:cNvPr>
          <p:cNvSpPr txBox="1">
            <a:spLocks/>
          </p:cNvSpPr>
          <p:nvPr/>
        </p:nvSpPr>
        <p:spPr>
          <a:xfrm>
            <a:off x="264622" y="980901"/>
            <a:ext cx="10515600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Kinematics and motion control</a:t>
            </a:r>
            <a:endParaRPr lang="ko-KR" altLang="en-US" b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26D9F-90D6-C98F-A217-2205975C053F}"/>
              </a:ext>
            </a:extLst>
          </p:cNvPr>
          <p:cNvSpPr txBox="1">
            <a:spLocks/>
          </p:cNvSpPr>
          <p:nvPr/>
        </p:nvSpPr>
        <p:spPr>
          <a:xfrm>
            <a:off x="264622" y="1597719"/>
            <a:ext cx="10621914" cy="360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/>
              <a:t>Kinematic model of the bicycle model</a:t>
            </a:r>
          </a:p>
          <a:p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Bicycle model : A bicycle is a vehicle having a adjustable wheel and a fixed wheel with their rotation axes perpendicular to the longitudinal plane.</a:t>
            </a: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The configuration is described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The model vary depending on the reference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In practice kinematically equivalent structures but more stable from a mechanical point of view are used.(e.g. Car-like model, Tricycle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54B156-E4BD-C617-9ACA-7CBEA0D3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25" y="2632669"/>
            <a:ext cx="2290450" cy="2214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6F3B89-779B-3227-0741-D5516297B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34" y="2811188"/>
            <a:ext cx="6315075" cy="1419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548AAA-153A-661F-633F-D1DFCD23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792" y="4473245"/>
            <a:ext cx="1023471" cy="10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4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19913</TotalTime>
  <Words>1398</Words>
  <Application>Microsoft Office PowerPoint</Application>
  <PresentationFormat>와이드스크린</PresentationFormat>
  <Paragraphs>257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KoPub돋움체 Bold</vt:lpstr>
      <vt:lpstr>KoPub돋움체 Medium</vt:lpstr>
      <vt:lpstr>맑은 고딕</vt:lpstr>
      <vt:lpstr>Arial</vt:lpstr>
      <vt:lpstr>Cambria Math</vt:lpstr>
      <vt:lpstr>Wingdings</vt:lpstr>
      <vt:lpstr>Office 테마</vt:lpstr>
      <vt:lpstr>Mobile Robots 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  <vt:lpstr>Mobile Robotics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Tactile Seminar</dc:title>
  <dc:creator>이정훈</dc:creator>
  <cp:lastModifiedBy>가태권</cp:lastModifiedBy>
  <cp:revision>705</cp:revision>
  <dcterms:created xsi:type="dcterms:W3CDTF">2019-10-24T09:29:19Z</dcterms:created>
  <dcterms:modified xsi:type="dcterms:W3CDTF">2024-07-29T04:55:42Z</dcterms:modified>
</cp:coreProperties>
</file>